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8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9.xml" ContentType="application/vnd.openxmlformats-officedocument.presentationml.tags+xml"/>
  <Override PartName="/ppt/notesSlides/notesSlide5.xml" ContentType="application/vnd.openxmlformats-officedocument.presentationml.notesSlide+xml"/>
  <Override PartName="/ppt/tags/tag30.xml" ContentType="application/vnd.openxmlformats-officedocument.presentationml.tags+xml"/>
  <Override PartName="/ppt/notesSlides/notesSlide6.xml" ContentType="application/vnd.openxmlformats-officedocument.presentationml.notesSlide+xml"/>
  <Override PartName="/ppt/tags/tag31.xml" ContentType="application/vnd.openxmlformats-officedocument.presentationml.tags+xml"/>
  <Override PartName="/ppt/notesSlides/notesSlide7.xml" ContentType="application/vnd.openxmlformats-officedocument.presentationml.notesSlide+xml"/>
  <Override PartName="/ppt/tags/tag32.xml" ContentType="application/vnd.openxmlformats-officedocument.presentationml.tags+xml"/>
  <Override PartName="/ppt/notesSlides/notesSlide8.xml" ContentType="application/vnd.openxmlformats-officedocument.presentationml.notesSlide+xml"/>
  <Override PartName="/ppt/tags/tag33.xml" ContentType="application/vnd.openxmlformats-officedocument.presentationml.tags+xml"/>
  <Override PartName="/ppt/notesSlides/notesSlide9.xml" ContentType="application/vnd.openxmlformats-officedocument.presentationml.notesSlide+xml"/>
  <Override PartName="/ppt/tags/tag34.xml" ContentType="application/vnd.openxmlformats-officedocument.presentationml.tags+xml"/>
  <Override PartName="/ppt/notesSlides/notesSlide10.xml" ContentType="application/vnd.openxmlformats-officedocument.presentationml.notesSlide+xml"/>
  <Override PartName="/ppt/tags/tag35.xml" ContentType="application/vnd.openxmlformats-officedocument.presentationml.tags+xml"/>
  <Override PartName="/ppt/notesSlides/notesSlide11.xml" ContentType="application/vnd.openxmlformats-officedocument.presentationml.notesSlide+xml"/>
  <Override PartName="/ppt/tags/tag36.xml" ContentType="application/vnd.openxmlformats-officedocument.presentationml.tags+xml"/>
  <Override PartName="/ppt/notesSlides/notesSlide12.xml" ContentType="application/vnd.openxmlformats-officedocument.presentationml.notesSlide+xml"/>
  <Override PartName="/ppt/tags/tag37.xml" ContentType="application/vnd.openxmlformats-officedocument.presentationml.tags+xml"/>
  <Override PartName="/ppt/notesSlides/notesSlide13.xml" ContentType="application/vnd.openxmlformats-officedocument.presentationml.notesSlide+xml"/>
  <Override PartName="/ppt/tags/tag38.xml" ContentType="application/vnd.openxmlformats-officedocument.presentationml.tags+xml"/>
  <Override PartName="/ppt/notesSlides/notesSlide14.xml" ContentType="application/vnd.openxmlformats-officedocument.presentationml.notesSlide+xml"/>
  <Override PartName="/ppt/tags/tag39.xml" ContentType="application/vnd.openxmlformats-officedocument.presentationml.tags+xml"/>
  <Override PartName="/ppt/notesSlides/notesSlide15.xml" ContentType="application/vnd.openxmlformats-officedocument.presentationml.notesSlide+xml"/>
  <Override PartName="/ppt/tags/tag40.xml" ContentType="application/vnd.openxmlformats-officedocument.presentationml.tags+xml"/>
  <Override PartName="/ppt/notesSlides/notesSlide16.xml" ContentType="application/vnd.openxmlformats-officedocument.presentationml.notesSlide+xml"/>
  <Override PartName="/ppt/tags/tag41.xml" ContentType="application/vnd.openxmlformats-officedocument.presentationml.tags+xml"/>
  <Override PartName="/ppt/notesSlides/notesSlide17.xml" ContentType="application/vnd.openxmlformats-officedocument.presentationml.notesSlide+xml"/>
  <Override PartName="/ppt/tags/tag42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43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3"/>
  </p:sldMasterIdLst>
  <p:notesMasterIdLst>
    <p:notesMasterId r:id="rId24"/>
  </p:notesMasterIdLst>
  <p:handoutMasterIdLst>
    <p:handoutMasterId r:id="rId25"/>
  </p:handoutMasterIdLst>
  <p:sldIdLst>
    <p:sldId id="321" r:id="rId4"/>
    <p:sldId id="330" r:id="rId5"/>
    <p:sldId id="290" r:id="rId6"/>
    <p:sldId id="331" r:id="rId7"/>
    <p:sldId id="294" r:id="rId8"/>
    <p:sldId id="279" r:id="rId9"/>
    <p:sldId id="2145705951" r:id="rId10"/>
    <p:sldId id="280" r:id="rId11"/>
    <p:sldId id="2145705952" r:id="rId12"/>
    <p:sldId id="285" r:id="rId13"/>
    <p:sldId id="2145705953" r:id="rId14"/>
    <p:sldId id="281" r:id="rId15"/>
    <p:sldId id="2145705954" r:id="rId16"/>
    <p:sldId id="2145705955" r:id="rId17"/>
    <p:sldId id="2145705956" r:id="rId18"/>
    <p:sldId id="2145705957" r:id="rId19"/>
    <p:sldId id="2145705958" r:id="rId20"/>
    <p:sldId id="2145705925" r:id="rId21"/>
    <p:sldId id="2145705959" r:id="rId22"/>
    <p:sldId id="2145705960" r:id="rId23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otes" id="{22A221C9-5B71-4357-B92B-47EC9E1F1A43}">
          <p14:sldIdLst/>
        </p14:section>
        <p14:section name="Slide examples" id="{92C1AA63-312F-4789-8247-203676534D38}">
          <p14:sldIdLst>
            <p14:sldId id="321"/>
            <p14:sldId id="330"/>
            <p14:sldId id="290"/>
            <p14:sldId id="331"/>
            <p14:sldId id="294"/>
            <p14:sldId id="279"/>
            <p14:sldId id="2145705951"/>
            <p14:sldId id="280"/>
            <p14:sldId id="2145705952"/>
            <p14:sldId id="285"/>
            <p14:sldId id="2145705953"/>
            <p14:sldId id="281"/>
            <p14:sldId id="2145705954"/>
            <p14:sldId id="2145705955"/>
            <p14:sldId id="2145705956"/>
            <p14:sldId id="2145705957"/>
            <p14:sldId id="2145705958"/>
            <p14:sldId id="2145705925"/>
            <p14:sldId id="2145705959"/>
            <p14:sldId id="2145705960"/>
          </p14:sldIdLst>
        </p14:section>
        <p14:section name="How-to guides" id="{940A1398-85E1-49ED-8D6E-5B86E8378269}">
          <p14:sldIdLst/>
        </p14:section>
        <p14:section name="Style guide" id="{469652BB-A032-4484-908B-5AD5FE899E09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00D6"/>
    <a:srgbClr val="9A07CB"/>
    <a:srgbClr val="00467F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187" autoAdjust="0"/>
  </p:normalViewPr>
  <p:slideViewPr>
    <p:cSldViewPr snapToGrid="0" snapToObjects="1" showGuides="1">
      <p:cViewPr varScale="1">
        <p:scale>
          <a:sx n="57" d="100"/>
          <a:sy n="57" d="100"/>
        </p:scale>
        <p:origin x="1016" y="52"/>
      </p:cViewPr>
      <p:guideLst/>
    </p:cSldViewPr>
  </p:slideViewPr>
  <p:outlineViewPr>
    <p:cViewPr>
      <p:scale>
        <a:sx n="33" d="100"/>
        <a:sy n="33" d="100"/>
      </p:scale>
      <p:origin x="0" y="-246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gs" Target="tags/tag1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904110-CA28-333E-2C34-1D6898DC0F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78BA21-CD2F-EE12-5978-472132E8FF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5959A-AE8E-4098-8E47-081D9FE6ACD1}" type="datetimeFigureOut">
              <a:rPr lang="en-GB" smtClean="0"/>
              <a:t>24/08/2025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F835B-6669-0F4A-D3F6-4284B75B49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16185-AADD-6E7A-A4FC-A558DFE03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649B8-B442-4509-AEA1-C442A31137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35219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svg>
</file>

<file path=ppt/media/image11.jpeg>
</file>

<file path=ppt/media/image12.jpg>
</file>

<file path=ppt/media/image13.jpg>
</file>

<file path=ppt/media/image14.jpeg>
</file>

<file path=ppt/media/image15.jpg>
</file>

<file path=ppt/media/image16.jpeg>
</file>

<file path=ppt/media/image17.jpeg>
</file>

<file path=ppt/media/image18.jpg>
</file>

<file path=ppt/media/image19.png>
</file>

<file path=ppt/media/image2.png>
</file>

<file path=ppt/media/image20.png>
</file>

<file path=ppt/media/image21.jpeg>
</file>

<file path=ppt/media/image23.jp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82F50848-CCE2-4F33-8910-F863336B6EB2}" type="datetimeFigureOut">
              <a:rPr lang="de-CH" smtClean="0"/>
              <a:pPr/>
              <a:t>24.08.2025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de-C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6A4FF178-7F5C-4C53-AC97-DF4205D97146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5230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0493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08932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73647-F667-B4C5-8E0C-8EEA6B6E8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8D14C6-E364-502B-58B6-30D32D2EB5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31DB64-5F92-EF41-821F-5693D6F3B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52F13-4273-87CC-85EB-7BD49B9FA6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5143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3777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C89B2-6C47-6951-EE51-8728B4323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F244A-E25D-98A3-25B7-4EA78D596D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FAF582-CB40-7881-8CAE-B322EE6E4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69211-C975-3083-DDB5-889ED65F4E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8645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ED0B79-DC2E-D040-FB7C-9835102CB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C75CE0-FDD2-23FD-B185-70DE51E3CF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6A893A-724E-6004-61CF-30C2E189E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3F419-D8F4-2BA0-EAF4-5155F7BD12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2747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1BCE5-9544-655E-A6B7-773B85D6D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7B1F75-7145-7A77-EB22-2DBF8A692E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F34BCE-71D9-5A5F-7B62-8098AAD57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E20846-1E25-F96A-74A0-971888241F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3410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97817-3914-0916-B844-085372B63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7C89A2-C20C-EE38-CB26-A92D299A0E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739A34-24D9-AE4B-5522-93F8F90F1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35422-0D97-2A55-5CDC-F91E6EC4DE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036985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D53D9-88FB-13B0-7BBF-F861E0352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ABF3C5-70AF-8B69-012C-4305EFAE8E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1DACA5-FE27-FB96-5AF7-DE5661B71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20400-ABDD-C261-25ED-BE7D91361C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39752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2348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955FE-B588-D893-D1B7-5A4F8CF91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738DC6-30FA-8ED2-8FF2-21453B706D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19979C-1421-8458-3D51-4A23AF2B8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00CC4-4416-0B80-C0E4-A9656C6CB2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7328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82457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90BB4C-BA08-D10A-DEC7-17F74A991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E21D6E-CFB8-0C31-3509-909C537DF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D32BA8-005A-CBC9-10F4-00BAD81557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1D912-42B9-2B7C-392F-57311FF58E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780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3564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817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9669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2165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24EAC-A271-94B1-55CB-5B025E131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2220FF-AA3A-4180-FE8F-9BBF62155A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BBDE55-7914-B753-BABD-D4A220D0D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0D32F-1805-2BE2-0DD8-72C91A22B6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8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3539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E2D8A-61E6-5C84-2689-B01CD00F3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0E4A45-DC01-DA9A-3CFC-96519D5B0B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804C4C-6564-A09A-4537-59690BDE05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427C5-D440-8A06-9874-61A04AC0AD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9599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oleObject" Target="../embeddings/oleObject2.bin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5" Type="http://schemas.openxmlformats.org/officeDocument/2006/relationships/image" Target="../media/image11.jpeg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5" Type="http://schemas.openxmlformats.org/officeDocument/2006/relationships/image" Target="../media/image11.jpeg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/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E7BCA-FF9A-86C4-163D-494ED3E6946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25569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E7BCA-FF9A-86C4-163D-494ED3E694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F14BDA87-C9C8-CD58-C9D7-0C952C1D73C0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chemeClr val="tx2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B1088E-A830-D72F-9D81-51D4D3480FB8}"/>
              </a:ext>
            </a:extLst>
          </p:cNvPr>
          <p:cNvGrpSpPr/>
          <p:nvPr userDrawn="1"/>
        </p:nvGrpSpPr>
        <p:grpSpPr>
          <a:xfrm>
            <a:off x="2424000" y="3370961"/>
            <a:ext cx="7489526" cy="1214079"/>
            <a:chOff x="2424000" y="3370961"/>
            <a:chExt cx="7489526" cy="121407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5765E41D-34F7-E790-C1FD-DC00CEE7C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24000" y="3370961"/>
              <a:ext cx="7489526" cy="432000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8FD31BA-980D-D11B-2EEB-4180204D34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681512" y="4351040"/>
              <a:ext cx="6828977" cy="23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48544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6636427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001"/>
            <a:ext cx="5232200" cy="4267788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1530000"/>
            <a:ext cx="52322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12DC60-1B20-60A5-7F1D-CE4A63B8D6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7058721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orient="horz" pos="1359" userDrawn="1">
          <p15:clr>
            <a:srgbClr val="FBAE40"/>
          </p15:clr>
        </p15:guide>
        <p15:guide id="22" pos="3568" userDrawn="1">
          <p15:clr>
            <a:srgbClr val="FBAE40"/>
          </p15:clr>
        </p15:guide>
        <p15:guide id="23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23236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27598" y="1098000"/>
            <a:ext cx="4064402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7263999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7263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66155744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4848" userDrawn="1">
          <p15:clr>
            <a:srgbClr val="FBAE40"/>
          </p15:clr>
        </p15:guide>
        <p15:guide id="24" pos="512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950394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B39D5703-BD1C-3A16-A4A7-30E0EE62B0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46400" y="1098000"/>
            <a:ext cx="30456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8285287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8286551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6092407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5492" userDrawn="1">
          <p15:clr>
            <a:srgbClr val="FBAE40"/>
          </p15:clr>
        </p15:guide>
        <p15:guide id="24" pos="576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text with 1/3 image + white space fo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283663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27598" y="1098000"/>
            <a:ext cx="4064402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7263999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7263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57B48F4-BDD6-6F20-ED74-A0F80415BFF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1425" y="5131789"/>
            <a:ext cx="3178576" cy="1296000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43853468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4848" userDrawn="1">
          <p15:clr>
            <a:srgbClr val="FBAE40"/>
          </p15:clr>
        </p15:guide>
        <p15:guide id="24" pos="512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2 texts with 1/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21622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8" y="2157413"/>
            <a:ext cx="3928356" cy="427037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8" y="1530000"/>
            <a:ext cx="3928356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7C43C1D-0D5A-3546-923A-9906F73102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2355" y="2157413"/>
            <a:ext cx="3924931" cy="427037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25734A7E-A371-8589-95F1-486EF3BDC2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2355" y="1530000"/>
            <a:ext cx="3924931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5B0D54-9E65-6676-5BE0-B1EC73550C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15322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9" orient="horz" pos="963" userDrawn="1">
          <p15:clr>
            <a:srgbClr val="FBAE40"/>
          </p15:clr>
        </p15:guide>
        <p15:guide id="20" pos="270" userDrawn="1">
          <p15:clr>
            <a:srgbClr val="FBAE40"/>
          </p15:clr>
        </p15:guide>
        <p15:guide id="21" orient="horz" pos="692" userDrawn="1">
          <p15:clr>
            <a:srgbClr val="FBAE40"/>
          </p15:clr>
        </p15:guide>
        <p15:guide id="22" orient="horz" pos="4049" userDrawn="1">
          <p15:clr>
            <a:srgbClr val="FBAE40"/>
          </p15:clr>
        </p15:guide>
        <p15:guide id="23" orient="horz" pos="1359" userDrawn="1">
          <p15:clr>
            <a:srgbClr val="FBAE40"/>
          </p15:clr>
        </p15:guide>
        <p15:guide id="24" pos="5490" userDrawn="1">
          <p15:clr>
            <a:srgbClr val="FBAE40"/>
          </p15:clr>
        </p15:guide>
        <p15:guide id="25" pos="5760" userDrawn="1">
          <p15:clr>
            <a:srgbClr val="FBAE40"/>
          </p15:clr>
        </p15:guide>
        <p15:guide id="26" pos="3018" userDrawn="1">
          <p15:clr>
            <a:srgbClr val="FBAE40"/>
          </p15:clr>
        </p15:guide>
        <p15:guide id="27" pos="2747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26307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B8952-F9D6-8A77-2EE2-5858DB422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9187" y="1528763"/>
            <a:ext cx="5232602" cy="4896000"/>
          </a:xfrm>
        </p:spPr>
        <p:txBody>
          <a:bodyPr/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37" name="Text Placeholder 38">
            <a:extLst>
              <a:ext uri="{FF2B5EF4-FFF2-40B4-BE49-F238E27FC236}">
                <a16:creationId xmlns:a16="http://schemas.microsoft.com/office/drawing/2014/main" id="{6E9374FC-ECE4-7A38-5807-87AE94A088B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4001" y="4365382"/>
            <a:ext cx="4798800" cy="2062406"/>
          </a:xfrm>
          <a:solidFill>
            <a:schemeClr val="tx2">
              <a:alpha val="85000"/>
            </a:schemeClr>
          </a:solidFill>
        </p:spPr>
        <p:txBody>
          <a:bodyPr lIns="288000" tIns="288000" rIns="288000" bIns="288000" anchor="b">
            <a:spAutoFit/>
          </a:bodyPr>
          <a:lstStyle>
            <a:lvl1pPr marL="0" indent="0" rtl="0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4" name="Text Placeholder 43">
            <a:extLst>
              <a:ext uri="{FF2B5EF4-FFF2-40B4-BE49-F238E27FC236}">
                <a16:creationId xmlns:a16="http://schemas.microsoft.com/office/drawing/2014/main" id="{38EE8FDF-DB06-4651-3389-787CA10E77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4001" y="4238556"/>
            <a:ext cx="288000" cy="253652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  <p:sp>
        <p:nvSpPr>
          <p:cNvPr id="77" name="Text Placeholder 43">
            <a:extLst>
              <a:ext uri="{FF2B5EF4-FFF2-40B4-BE49-F238E27FC236}">
                <a16:creationId xmlns:a16="http://schemas.microsoft.com/office/drawing/2014/main" id="{9A496C9E-D567-76DE-1404-D4A0596855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flipH="1" flipV="1">
            <a:off x="5374801" y="6292522"/>
            <a:ext cx="288000" cy="253652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498870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6" pos="3840">
          <p15:clr>
            <a:srgbClr val="FBAE40"/>
          </p15:clr>
        </p15:guide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pos="411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text with image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494459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1944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3475239"/>
            <a:ext cx="11329789" cy="295254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FF00CA-6EEE-1446-767F-22A63CDAED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6810939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5" orient="horz" pos="1916" userDrawn="1">
          <p15:clr>
            <a:srgbClr val="FBAE40"/>
          </p15:clr>
        </p15:guide>
        <p15:guide id="16" pos="270" userDrawn="1">
          <p15:clr>
            <a:srgbClr val="FBAE40"/>
          </p15:clr>
        </p15:guide>
        <p15:guide id="17" orient="horz" pos="692" userDrawn="1">
          <p15:clr>
            <a:srgbClr val="FBAE40"/>
          </p15:clr>
        </p15:guide>
        <p15:guide id="18" orient="horz" pos="4049" userDrawn="1">
          <p15:clr>
            <a:srgbClr val="FBAE40"/>
          </p15:clr>
        </p15:guide>
        <p15:guide id="19" pos="7409" userDrawn="1">
          <p15:clr>
            <a:srgbClr val="FBAE40"/>
          </p15:clr>
        </p15:guide>
        <p15:guide id="20" orient="horz" pos="2187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od slide / full-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6345F9D-58D8-A03C-2C14-3C466D3CB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696876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6345F9D-58D8-A03C-2C14-3C466D3CB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4414B2E-C340-9140-1BD1-92410CBF7B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4" name="Text Placeholder 38">
            <a:extLst>
              <a:ext uri="{FF2B5EF4-FFF2-40B4-BE49-F238E27FC236}">
                <a16:creationId xmlns:a16="http://schemas.microsoft.com/office/drawing/2014/main" id="{9765689A-1419-4CD4-170E-F5C60B6417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1098000"/>
            <a:ext cx="8640000" cy="1487991"/>
          </a:xfrm>
          <a:solidFill>
            <a:schemeClr val="tx2">
              <a:alpha val="85000"/>
            </a:schemeClr>
          </a:solidFill>
        </p:spPr>
        <p:txBody>
          <a:bodyPr wrap="square" lIns="432000" tIns="432000" rIns="432000" bIns="432000" anchor="t">
            <a:spAutoFit/>
          </a:bodyPr>
          <a:lstStyle>
            <a:lvl1pPr marL="0" indent="0" rtl="0">
              <a:lnSpc>
                <a:spcPct val="100000"/>
              </a:lnSpc>
              <a:spcAft>
                <a:spcPts val="0"/>
              </a:spcAft>
              <a:buNone/>
              <a:defRPr sz="4000" b="1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Text, 40pt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8E425FDA-ACD2-D989-043B-F820E6AB51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841432" y="172618"/>
            <a:ext cx="1350568" cy="684364"/>
          </a:xfr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56795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3" pos="270" userDrawn="1">
          <p15:clr>
            <a:srgbClr val="FBAE40"/>
          </p15:clr>
        </p15:guide>
        <p15:guide id="4" pos="5715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12975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B1008097-4228-1AEA-6834-837AEB6C765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B8952-F9D6-8A77-2EE2-5858DB422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34813706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0" pos="270" userDrawn="1">
          <p15:clr>
            <a:srgbClr val="FBAE40"/>
          </p15:clr>
        </p15:guide>
        <p15:guide id="11" orient="horz" pos="69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751406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61360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2980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61360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2980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32825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894445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2CF4B-8A3C-13FA-BECD-9DB01F4A6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3304646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076882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EC64C37-AEAB-AB56-B60A-FA7B85FC0FAA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846660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497672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575FA654-6B49-780A-BFB4-222C9877472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4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4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376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3" name="Text Placeholder 43">
            <a:extLst>
              <a:ext uri="{FF2B5EF4-FFF2-40B4-BE49-F238E27FC236}">
                <a16:creationId xmlns:a16="http://schemas.microsoft.com/office/drawing/2014/main" id="{5842F8D1-C8E7-B7F7-193F-396D7F0C1FD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5" name="Text Placeholder 43">
            <a:extLst>
              <a:ext uri="{FF2B5EF4-FFF2-40B4-BE49-F238E27FC236}">
                <a16:creationId xmlns:a16="http://schemas.microsoft.com/office/drawing/2014/main" id="{F7ED4793-8249-B71F-2BD9-1E188E58956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01AD36-B7B0-8DA3-E4DF-7B92563C34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7187357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771151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92969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D01BDA65-4A3A-8C7F-6D57-257CEA15EDA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822312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5822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5822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5" name="Text Placeholder 43">
            <a:extLst>
              <a:ext uri="{FF2B5EF4-FFF2-40B4-BE49-F238E27FC236}">
                <a16:creationId xmlns:a16="http://schemas.microsoft.com/office/drawing/2014/main" id="{B19CB6E8-97CB-822F-3F85-A7275483C4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50847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6" name="Text Placeholder 43">
            <a:extLst>
              <a:ext uri="{FF2B5EF4-FFF2-40B4-BE49-F238E27FC236}">
                <a16:creationId xmlns:a16="http://schemas.microsoft.com/office/drawing/2014/main" id="{2EF03F68-E44D-2D1B-E3CF-23E57CD8AC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0847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F69C67C-E89D-2384-2449-3AE3B29A56D6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4675A820-B82C-20ED-4FD7-8096B1F92A8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13" name="Text Placeholder 43">
            <a:extLst>
              <a:ext uri="{FF2B5EF4-FFF2-40B4-BE49-F238E27FC236}">
                <a16:creationId xmlns:a16="http://schemas.microsoft.com/office/drawing/2014/main" id="{DF422E5E-8133-BB32-C099-047DCCC162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B07921-E735-F94C-40EB-71F2AF0C4E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09191098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210138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Picture Placeholder 3">
            <a:extLst>
              <a:ext uri="{FF2B5EF4-FFF2-40B4-BE49-F238E27FC236}">
                <a16:creationId xmlns:a16="http://schemas.microsoft.com/office/drawing/2014/main" id="{05696C37-BDF4-2F3D-603C-E1844610595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224666" y="381259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63" name="Picture Placeholder 3">
            <a:extLst>
              <a:ext uri="{FF2B5EF4-FFF2-40B4-BE49-F238E27FC236}">
                <a16:creationId xmlns:a16="http://schemas.microsoft.com/office/drawing/2014/main" id="{E7C418BE-D8E0-8035-E432-74FD98A897B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525966" y="381259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99175D0A-6D9D-DBBC-30F3-D0FC5D29CD3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43">
            <a:extLst>
              <a:ext uri="{FF2B5EF4-FFF2-40B4-BE49-F238E27FC236}">
                <a16:creationId xmlns:a16="http://schemas.microsoft.com/office/drawing/2014/main" id="{70D8A088-B7AE-9853-F92D-69BFEFB60E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1" name="Text Placeholder 43">
            <a:extLst>
              <a:ext uri="{FF2B5EF4-FFF2-40B4-BE49-F238E27FC236}">
                <a16:creationId xmlns:a16="http://schemas.microsoft.com/office/drawing/2014/main" id="{101E0012-1AFC-2117-1AFF-131E7D68BC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4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2" name="Text Placeholder 43">
            <a:extLst>
              <a:ext uri="{FF2B5EF4-FFF2-40B4-BE49-F238E27FC236}">
                <a16:creationId xmlns:a16="http://schemas.microsoft.com/office/drawing/2014/main" id="{76B9F0EE-35D9-4F4C-DF19-6F1329686F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53" name="Text Placeholder 43">
            <a:extLst>
              <a:ext uri="{FF2B5EF4-FFF2-40B4-BE49-F238E27FC236}">
                <a16:creationId xmlns:a16="http://schemas.microsoft.com/office/drawing/2014/main" id="{290CBF69-D6CA-7FA4-2148-5B01F5233D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4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F30F8F33-E146-584B-B117-177763926F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5" name="Picture Placeholder 3">
            <a:extLst>
              <a:ext uri="{FF2B5EF4-FFF2-40B4-BE49-F238E27FC236}">
                <a16:creationId xmlns:a16="http://schemas.microsoft.com/office/drawing/2014/main" id="{93AD48AD-2E9D-CCFA-CC34-50B41218A9B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376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6" name="Text Placeholder 43">
            <a:extLst>
              <a:ext uri="{FF2B5EF4-FFF2-40B4-BE49-F238E27FC236}">
                <a16:creationId xmlns:a16="http://schemas.microsoft.com/office/drawing/2014/main" id="{3CFFEEC3-C7DF-AE66-30A4-4911FF001F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7" name="Text Placeholder 43">
            <a:extLst>
              <a:ext uri="{FF2B5EF4-FFF2-40B4-BE49-F238E27FC236}">
                <a16:creationId xmlns:a16="http://schemas.microsoft.com/office/drawing/2014/main" id="{AF0EB9D8-DAFE-F2BB-AAEB-93E5A6FCF4E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61" name="Text Placeholder 43">
            <a:extLst>
              <a:ext uri="{FF2B5EF4-FFF2-40B4-BE49-F238E27FC236}">
                <a16:creationId xmlns:a16="http://schemas.microsoft.com/office/drawing/2014/main" id="{8150DEEE-F1C8-412C-9A41-9C6A1510A4D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53201" y="5451145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62" name="Text Placeholder 43">
            <a:extLst>
              <a:ext uri="{FF2B5EF4-FFF2-40B4-BE49-F238E27FC236}">
                <a16:creationId xmlns:a16="http://schemas.microsoft.com/office/drawing/2014/main" id="{C0E9FEFA-5AB3-30A2-24C9-3AC8326327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53201" y="5797901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64" name="Text Placeholder 43">
            <a:extLst>
              <a:ext uri="{FF2B5EF4-FFF2-40B4-BE49-F238E27FC236}">
                <a16:creationId xmlns:a16="http://schemas.microsoft.com/office/drawing/2014/main" id="{7FA20DE0-E4E7-6C95-C8AA-55B9BE2AE5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54501" y="5451145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65" name="Text Placeholder 43">
            <a:extLst>
              <a:ext uri="{FF2B5EF4-FFF2-40B4-BE49-F238E27FC236}">
                <a16:creationId xmlns:a16="http://schemas.microsoft.com/office/drawing/2014/main" id="{BC1BB4AA-BCDE-6809-1034-93EE2784F5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954501" y="5797901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A4B36-92F3-CCD6-D942-4A1C8BE3CC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26452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953725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Picture Placeholder 3">
            <a:extLst>
              <a:ext uri="{FF2B5EF4-FFF2-40B4-BE49-F238E27FC236}">
                <a16:creationId xmlns:a16="http://schemas.microsoft.com/office/drawing/2014/main" id="{2E005BC1-0A00-6A3F-9AB9-2090FB403C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blipFill>
            <a:blip r:embed="rId5"/>
            <a:stretch>
              <a:fillRect/>
            </a:stretch>
          </a:blip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55998" y="2016000"/>
            <a:ext cx="5255944" cy="301878"/>
          </a:xfrm>
        </p:spPr>
        <p:txBody>
          <a:bodyPr>
            <a:noAutofit/>
          </a:bodyPr>
          <a:lstStyle>
            <a:lvl1pPr marL="0" indent="0" rtl="0">
              <a:lnSpc>
                <a:spcPct val="120000"/>
              </a:lnSpc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998" y="1520825"/>
            <a:ext cx="525594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32000" y="1530000"/>
            <a:ext cx="2160000" cy="216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EBE14B7E-1369-C17A-8857-D645DEE0EC7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5998" y="2847527"/>
            <a:ext cx="5255944" cy="1139662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Company address on three lines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55998" y="4535936"/>
            <a:ext cx="5255944" cy="1891852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E503F-5E60-20CF-7913-904004C1FF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4707283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576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255491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Picture Placeholder 3">
            <a:extLst>
              <a:ext uri="{FF2B5EF4-FFF2-40B4-BE49-F238E27FC236}">
                <a16:creationId xmlns:a16="http://schemas.microsoft.com/office/drawing/2014/main" id="{5AC5C679-4332-8618-78DC-64B8D16861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blipFill>
            <a:blip r:embed="rId5"/>
            <a:stretch>
              <a:fillRect/>
            </a:stretch>
          </a:blip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34458" y="4876301"/>
            <a:ext cx="3920284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DF2A2FE6-E130-9A0B-843E-C9F6EEF7AD7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1658" y="4876301"/>
            <a:ext cx="3920284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34458" y="3842876"/>
            <a:ext cx="3920284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32000" y="3347701"/>
            <a:ext cx="392028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4320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AFF74F02-727B-636D-E509-15BFB0DBA67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791658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400E275A-9507-FD29-6760-794ED70D2D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1658" y="3842876"/>
            <a:ext cx="3920284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E72AEA63-EC16-F334-143C-F4F407B918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1658" y="3347701"/>
            <a:ext cx="392028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146B3A-75B7-5620-B3DF-822D076AD0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9329872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9" orient="horz" pos="963">
          <p15:clr>
            <a:srgbClr val="FBAE40"/>
          </p15:clr>
        </p15:guide>
        <p15:guide id="10" pos="270">
          <p15:clr>
            <a:srgbClr val="FBAE40"/>
          </p15:clr>
        </p15:guide>
        <p15:guide id="11" orient="horz" pos="692">
          <p15:clr>
            <a:srgbClr val="FBAE40"/>
          </p15:clr>
        </p15:guide>
        <p15:guide id="12" orient="horz" pos="4049">
          <p15:clr>
            <a:srgbClr val="FBAE40"/>
          </p15:clr>
        </p15:guide>
        <p15:guide id="16" pos="576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830139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36100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DF2A2FE6-E130-9A0B-843E-C9F6EEF7AD7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56100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31999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31999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4320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AFF74F02-727B-636D-E509-15BFB0DBA67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3561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400E275A-9507-FD29-6760-794ED70D2D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6100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E72AEA63-EC16-F334-143C-F4F407B918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6100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FD97310F-BF77-3052-7D5F-521AE85495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78813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0A03D3B0-D87F-65E2-20D2-2E3D4FC53E1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78813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AC0C46D-924E-6086-ABF8-9C7B8618C2F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78813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DE75E8A5-8070-B311-99AA-D3C4B3C392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78813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EBE829B-D1F1-110E-2A2D-99BA9886B4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10717659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9" orient="horz" pos="963">
          <p15:clr>
            <a:srgbClr val="FBAE40"/>
          </p15:clr>
        </p15:guide>
        <p15:guide id="10" pos="270">
          <p15:clr>
            <a:srgbClr val="FBAE40"/>
          </p15:clr>
        </p15:guide>
        <p15:guide id="11" orient="horz" pos="692">
          <p15:clr>
            <a:srgbClr val="FBAE40"/>
          </p15:clr>
        </p15:guide>
        <p15:guide id="12" orient="horz" pos="4049">
          <p15:clr>
            <a:srgbClr val="FBAE40"/>
          </p15:clr>
        </p15:guide>
        <p15:guide id="19" pos="740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custome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438051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18B174F-64CB-F020-88E2-1F63BD8A9992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24" name="Text Placeholder 43">
            <a:extLst>
              <a:ext uri="{FF2B5EF4-FFF2-40B4-BE49-F238E27FC236}">
                <a16:creationId xmlns:a16="http://schemas.microsoft.com/office/drawing/2014/main" id="{BDEA299F-CF48-A5F1-3781-1AB2A986B4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69200" y="1962000"/>
            <a:ext cx="2592000" cy="1296000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34605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9C815432-1626-BBCF-EDFF-4A58259064D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17015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9C815432-1626-BBCF-EDFF-4A58259064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9DC67D7-52EE-6ADA-F962-34E45323AA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A92BD0-3906-45A7-FD93-C56CA8C7C6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1530000"/>
            <a:ext cx="5232000" cy="4896000"/>
          </a:xfrm>
        </p:spPr>
        <p:txBody>
          <a:bodyPr anchor="t"/>
          <a:lstStyle>
            <a:lvl1pPr marL="625475" indent="-625475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ct val="130000"/>
              <a:buFont typeface="+mj-lt"/>
              <a:buAutoNum type="arabicPeriod"/>
              <a:defRPr b="1">
                <a:solidFill>
                  <a:schemeClr val="tx1"/>
                </a:solidFill>
              </a:defRPr>
            </a:lvl1pPr>
            <a:lvl2pPr marL="625475" indent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 noProof="0"/>
              <a:t>Add agenda topic, 18 pt</a:t>
            </a:r>
          </a:p>
          <a:p>
            <a:pPr lvl="1"/>
            <a:r>
              <a:rPr lang="en-GB" noProof="0"/>
              <a:t>Subtopic, 16 pt</a:t>
            </a:r>
          </a:p>
          <a:p>
            <a:pPr lvl="1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85BAD-0861-C6A4-56E2-BF176F171A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</a:t>
            </a:r>
          </a:p>
        </p:txBody>
      </p:sp>
    </p:spTree>
    <p:extLst>
      <p:ext uri="{BB962C8B-B14F-4D97-AF65-F5344CB8AC3E}">
        <p14:creationId xmlns:p14="http://schemas.microsoft.com/office/powerpoint/2010/main" val="114092815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8" orient="horz" pos="692" userDrawn="1">
          <p15:clr>
            <a:srgbClr val="FBAE40"/>
          </p15:clr>
        </p15:guide>
        <p15:guide id="9" pos="270" userDrawn="1">
          <p15:clr>
            <a:srgbClr val="FBAE40"/>
          </p15:clr>
        </p15:guide>
        <p15:guide id="10" pos="3839" userDrawn="1">
          <p15:clr>
            <a:srgbClr val="FBAE40"/>
          </p15:clr>
        </p15:guide>
        <p15:guide id="11" orient="horz" pos="4047" userDrawn="1">
          <p15:clr>
            <a:srgbClr val="FBAE40"/>
          </p15:clr>
        </p15:guide>
        <p15:guide id="12" orient="horz" pos="963" userDrawn="1">
          <p15:clr>
            <a:srgbClr val="FBAE40"/>
          </p15:clr>
        </p15:guide>
        <p15:guide id="13" pos="356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55909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EC64C37-AEAB-AB56-B60A-FA7B85FC0FAA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Chapter 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23631067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4082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1528763"/>
            <a:ext cx="11329200" cy="489902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 dirty="0"/>
              <a:t>First level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8737973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3" orient="horz" pos="963" userDrawn="1">
          <p15:clr>
            <a:srgbClr val="FBAE40"/>
          </p15:clr>
        </p15:guide>
        <p15:guide id="14" pos="270" userDrawn="1">
          <p15:clr>
            <a:srgbClr val="FBAE40"/>
          </p15:clr>
        </p15:guide>
        <p15:guide id="15" orient="horz" pos="692" userDrawn="1">
          <p15:clr>
            <a:srgbClr val="FBAE40"/>
          </p15:clr>
        </p15:guide>
        <p15:guide id="16" orient="horz" pos="4049" userDrawn="1">
          <p15:clr>
            <a:srgbClr val="FBAE40"/>
          </p15:clr>
        </p15:guide>
        <p15:guide id="17" pos="7409" userDrawn="1">
          <p15:clr>
            <a:srgbClr val="FBAE40"/>
          </p15:clr>
        </p15:guide>
        <p15:guide id="18" orient="horz" pos="135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4082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587"/>
            <a:ext cx="113292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113292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69886104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3" orient="horz" pos="963" userDrawn="1">
          <p15:clr>
            <a:srgbClr val="FBAE40"/>
          </p15:clr>
        </p15:guide>
        <p15:guide id="14" pos="270" userDrawn="1">
          <p15:clr>
            <a:srgbClr val="FBAE40"/>
          </p15:clr>
        </p15:guide>
        <p15:guide id="15" orient="horz" pos="692" userDrawn="1">
          <p15:clr>
            <a:srgbClr val="FBAE40"/>
          </p15:clr>
        </p15:guide>
        <p15:guide id="16" orient="horz" pos="4049" userDrawn="1">
          <p15:clr>
            <a:srgbClr val="FBAE40"/>
          </p15:clr>
        </p15:guide>
        <p15:guide id="17" pos="7409" userDrawn="1">
          <p15:clr>
            <a:srgbClr val="FBAE40"/>
          </p15:clr>
        </p15:guide>
        <p15:guide id="18" orient="horz" pos="1359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750059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587"/>
            <a:ext cx="5447999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1530000"/>
            <a:ext cx="5447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F02CE17-8D55-2AB5-3A7A-2B03B0A6A3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2000" y="2160587"/>
            <a:ext cx="5449788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C5A4294C-7368-31A6-E5C9-30880ECCFD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2000" y="1530000"/>
            <a:ext cx="5449788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</p:spTree>
    <p:extLst>
      <p:ext uri="{BB962C8B-B14F-4D97-AF65-F5344CB8AC3E}">
        <p14:creationId xmlns:p14="http://schemas.microsoft.com/office/powerpoint/2010/main" val="393578478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5" orient="horz" pos="963" userDrawn="1">
          <p15:clr>
            <a:srgbClr val="FBAE40"/>
          </p15:clr>
        </p15:guide>
        <p15:guide id="16" pos="270" userDrawn="1">
          <p15:clr>
            <a:srgbClr val="FBAE40"/>
          </p15:clr>
        </p15:guide>
        <p15:guide id="17" orient="horz" pos="692" userDrawn="1">
          <p15:clr>
            <a:srgbClr val="FBAE40"/>
          </p15:clr>
        </p15:guide>
        <p15:guide id="18" orient="horz" pos="4049" userDrawn="1">
          <p15:clr>
            <a:srgbClr val="FBAE40"/>
          </p15:clr>
        </p15:guide>
        <p15:guide id="19" pos="7409" userDrawn="1">
          <p15:clr>
            <a:srgbClr val="FBAE40"/>
          </p15:clr>
        </p15:guide>
        <p15:guide id="20" orient="horz" pos="1359" userDrawn="1">
          <p15:clr>
            <a:srgbClr val="FBAE40"/>
          </p15:clr>
        </p15:guide>
        <p15:guide id="21" pos="3974" userDrawn="1">
          <p15:clr>
            <a:srgbClr val="FBAE40"/>
          </p15:clr>
        </p15:guide>
        <p15:guide id="22" pos="370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28247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F02CE17-8D55-2AB5-3A7A-2B03B0A6A3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C5A4294C-7368-31A6-E5C9-30880ECCFD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1600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E84BE735-54B6-3B7B-5644-995106F03F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B2CD99D5-47E6-B7D2-CB87-F8AD5F3682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72000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</p:spTree>
    <p:extLst>
      <p:ext uri="{BB962C8B-B14F-4D97-AF65-F5344CB8AC3E}">
        <p14:creationId xmlns:p14="http://schemas.microsoft.com/office/powerpoint/2010/main" val="9897899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5210" userDrawn="1">
          <p15:clr>
            <a:srgbClr val="FBAE40"/>
          </p15:clr>
        </p15:guide>
        <p15:guide id="24" pos="4940" userDrawn="1">
          <p15:clr>
            <a:srgbClr val="FBAE40"/>
          </p15:clr>
        </p15:guide>
        <p15:guide id="25" pos="2740" userDrawn="1">
          <p15:clr>
            <a:srgbClr val="FBAE40"/>
          </p15:clr>
        </p15:guide>
        <p15:guide id="26" pos="247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C075058B-0DA5-BCC2-2884-A3AA6637B8D8}"/>
              </a:ext>
            </a:extLst>
          </p:cNvPr>
          <p:cNvGraphicFramePr>
            <a:graphicFrameLocks noChangeAspect="1"/>
          </p:cNvGraphicFramePr>
          <p:nvPr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21007809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8" imgW="306" imgH="306" progId="TCLayout.ActiveDocument.1">
                  <p:embed/>
                </p:oleObj>
              </mc:Choice>
              <mc:Fallback>
                <p:oleObj name="think-cell Slide" r:id="rId28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C075058B-0DA5-BCC2-2884-A3AA6637B8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2B6DD6-B6DA-4A3B-AA01-32E0D7927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0"/>
            <a:ext cx="9720000" cy="1098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r>
              <a:rPr lang="en-GB" noProof="0" dirty="0"/>
              <a:t>Title, 28pt, </a:t>
            </a:r>
            <a:br>
              <a:rPr lang="en-GB" noProof="0" dirty="0"/>
            </a:br>
            <a:r>
              <a:rPr lang="en-GB" noProof="0" dirty="0"/>
              <a:t>2 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B469-A741-AADC-88BD-759DB5D44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20824"/>
            <a:ext cx="11328000" cy="490517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/>
            <a:r>
              <a:rPr lang="en-GB" noProof="0" dirty="0"/>
              <a:t>First level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Sixth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D0CF3-0723-425A-205C-484322D63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2912" y="7100600"/>
            <a:ext cx="4114800" cy="1538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rtl="0">
              <a:defRPr sz="1000"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331C2-6712-205D-6768-F1C229CF0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7100600"/>
            <a:ext cx="471488" cy="1538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 rtl="0">
              <a:defRPr sz="1000">
                <a:solidFill>
                  <a:schemeClr val="bg2"/>
                </a:solidFill>
              </a:defRPr>
            </a:lvl1pPr>
          </a:lstStyle>
          <a:p>
            <a:fld id="{97B27895-1833-42C6-927E-7C9AD7EEEA97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85608BD-05B9-34D2-34A7-A5AF7917B1E7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11021614" y="352800"/>
            <a:ext cx="738385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7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706" r:id="rId5"/>
    <p:sldLayoutId id="2147483709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7" r:id="rId24"/>
    <p:sldLayoutId id="2147483708" r:id="rId25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2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.xml"/><Relationship Id="rId6" Type="http://schemas.openxmlformats.org/officeDocument/2006/relationships/image" Target="../media/image18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5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6.xml"/><Relationship Id="rId6" Type="http://schemas.openxmlformats.org/officeDocument/2006/relationships/image" Target="../media/image1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7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8.xml"/><Relationship Id="rId6" Type="http://schemas.openxmlformats.org/officeDocument/2006/relationships/image" Target="../media/image2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9.xml"/><Relationship Id="rId6" Type="http://schemas.openxmlformats.org/officeDocument/2006/relationships/image" Target="../media/image2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40.xml"/><Relationship Id="rId6" Type="http://schemas.openxmlformats.org/officeDocument/2006/relationships/image" Target="../media/image2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41.xml"/><Relationship Id="rId6" Type="http://schemas.openxmlformats.org/officeDocument/2006/relationships/image" Target="../media/image2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2.xml"/><Relationship Id="rId6" Type="http://schemas.openxmlformats.org/officeDocument/2006/relationships/image" Target="../media/image23.jpg"/><Relationship Id="rId5" Type="http://schemas.openxmlformats.org/officeDocument/2006/relationships/image" Target="../media/image22.emf"/><Relationship Id="rId4" Type="http://schemas.openxmlformats.org/officeDocument/2006/relationships/oleObject" Target="../embeddings/oleObject3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3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8.xml"/><Relationship Id="rId6" Type="http://schemas.openxmlformats.org/officeDocument/2006/relationships/image" Target="../media/image13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9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.xml"/><Relationship Id="rId6" Type="http://schemas.openxmlformats.org/officeDocument/2006/relationships/image" Target="../media/image1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1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.xml"/><Relationship Id="rId6" Type="http://schemas.openxmlformats.org/officeDocument/2006/relationships/image" Target="../media/image1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3.xml"/><Relationship Id="rId6" Type="http://schemas.openxmlformats.org/officeDocument/2006/relationships/image" Target="../media/image15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36628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 hidden="1">
            <a:extLst>
              <a:ext uri="{FF2B5EF4-FFF2-40B4-BE49-F238E27FC236}">
                <a16:creationId xmlns:a16="http://schemas.microsoft.com/office/drawing/2014/main" id="{AD53E623-2E5A-2C13-7963-0E9838DEA07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1" name="Object 10" hidden="1">
                        <a:extLst>
                          <a:ext uri="{FF2B5EF4-FFF2-40B4-BE49-F238E27FC236}">
                            <a16:creationId xmlns:a16="http://schemas.microsoft.com/office/drawing/2014/main" id="{AD53E623-2E5A-2C13-7963-0E9838DEA0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233109BA-26F3-111E-A298-4910E82FE29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/>
          <a:srcRect l="32359" r="32359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A5EAFD-CDAD-CB6B-C61E-499ABB6E9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Vietnamese History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8EFAAA-1651-8B78-A79B-7A20317E962E}"/>
              </a:ext>
            </a:extLst>
          </p:cNvPr>
          <p:cNvSpPr txBox="1"/>
          <p:nvPr/>
        </p:nvSpPr>
        <p:spPr>
          <a:xfrm>
            <a:off x="253388" y="1098000"/>
            <a:ext cx="7160964" cy="54460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1:</a:t>
            </a:r>
            <a:r>
              <a:rPr lang="en-US" dirty="0"/>
              <a:t> Prehistoric era – stone tools, </a:t>
            </a:r>
            <a:r>
              <a:rPr lang="en-US" dirty="0" err="1"/>
              <a:t>Hòa</a:t>
            </a:r>
            <a:r>
              <a:rPr lang="en-US" dirty="0"/>
              <a:t> Bình &amp; Bắc Sơn cultures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2:</a:t>
            </a:r>
            <a:r>
              <a:rPr lang="en-US" dirty="0"/>
              <a:t> Nation-building – Văn Lang, </a:t>
            </a:r>
            <a:r>
              <a:rPr lang="en-US" dirty="0" err="1"/>
              <a:t>Phù</a:t>
            </a:r>
            <a:r>
              <a:rPr lang="en-US" dirty="0"/>
              <a:t> Nam, Lâm </a:t>
            </a:r>
            <a:r>
              <a:rPr lang="en-US" dirty="0" err="1"/>
              <a:t>Ấp</a:t>
            </a:r>
            <a:r>
              <a:rPr lang="en-US" dirty="0"/>
              <a:t>; 1,000 years of Chinese rule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3:</a:t>
            </a:r>
            <a:r>
              <a:rPr lang="en-US" dirty="0"/>
              <a:t> Ngô - Đinh - Early Lê – Ngô Quyền’s victory at Bạch </a:t>
            </a:r>
            <a:r>
              <a:rPr lang="en-US" dirty="0" err="1"/>
              <a:t>Đằng</a:t>
            </a:r>
            <a:r>
              <a:rPr lang="en-US" dirty="0"/>
              <a:t> (938)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4:</a:t>
            </a:r>
            <a:r>
              <a:rPr lang="en-US" dirty="0"/>
              <a:t> Lý dynasty – Capital at </a:t>
            </a:r>
            <a:r>
              <a:rPr lang="en-US" dirty="0" err="1"/>
              <a:t>Thăng</a:t>
            </a:r>
            <a:r>
              <a:rPr lang="en-US" dirty="0"/>
              <a:t> Long, Temple of Literature, defeat of Song dynasty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5:</a:t>
            </a:r>
            <a:r>
              <a:rPr lang="en-US" dirty="0"/>
              <a:t> </a:t>
            </a:r>
            <a:r>
              <a:rPr lang="en-US" dirty="0" err="1"/>
              <a:t>Trần</a:t>
            </a:r>
            <a:r>
              <a:rPr lang="en-US" dirty="0"/>
              <a:t> - </a:t>
            </a:r>
            <a:r>
              <a:rPr lang="en-US" dirty="0" err="1"/>
              <a:t>Hồ</a:t>
            </a:r>
            <a:r>
              <a:rPr lang="en-US" dirty="0"/>
              <a:t> – Three victories over Mongol invasions, </a:t>
            </a:r>
            <a:r>
              <a:rPr lang="en-US" dirty="0" err="1"/>
              <a:t>Đại</a:t>
            </a:r>
            <a:r>
              <a:rPr lang="en-US" dirty="0"/>
              <a:t> Việt civilization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vi-VN" b="1" dirty="0"/>
              <a:t>Room 9:</a:t>
            </a:r>
            <a:r>
              <a:rPr lang="vi-VN" dirty="0"/>
              <a:t> Lê sơ - Mạc - Lê Trung Hưng – Lam Sơn uprising, internal divisions</a:t>
            </a: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Room 12:</a:t>
            </a:r>
            <a:r>
              <a:rPr lang="en-US" dirty="0"/>
              <a:t> Nguyễn dynasty – Unification, French colonial period, August Revolution</a:t>
            </a:r>
          </a:p>
        </p:txBody>
      </p:sp>
    </p:spTree>
    <p:extLst>
      <p:ext uri="{BB962C8B-B14F-4D97-AF65-F5344CB8AC3E}">
        <p14:creationId xmlns:p14="http://schemas.microsoft.com/office/powerpoint/2010/main" val="28065555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984FE-08C8-B4BA-2D84-03CE0C4DC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E95849D-253C-0F0D-2179-225A4204F08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BA14C917-DFC5-849B-DD19-FED02F54DD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F52F3BC-56B4-86AE-BAE8-0A295147345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B9321D4-4A37-7E56-5637-E858FC2D5A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09A915-1318-521E-009E-A9F20B8BC0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Ethnic &amp; Asian Cultures – Overview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607143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692DB2C1-905C-17B8-72EB-04AFFCFBA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692DB2C1-905C-17B8-72EB-04AFFCFBA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D35A2419-6612-6932-3D9B-20E686342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Ethnic &amp; Asian Cultures – Overview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6B6DBC-879F-093C-889F-D1803DC5ABA8}"/>
              </a:ext>
            </a:extLst>
          </p:cNvPr>
          <p:cNvSpPr txBox="1"/>
          <p:nvPr/>
        </p:nvSpPr>
        <p:spPr>
          <a:xfrm>
            <a:off x="431999" y="1013552"/>
            <a:ext cx="6420493" cy="57618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Room 6:</a:t>
            </a:r>
            <a:r>
              <a:rPr lang="en-US" sz="2000" dirty="0"/>
              <a:t> Champa – Brick temples, Buddhist statues, Indian influence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Room 7:</a:t>
            </a:r>
            <a:r>
              <a:rPr lang="en-US" sz="2000" dirty="0"/>
              <a:t> </a:t>
            </a:r>
            <a:r>
              <a:rPr lang="en-US" sz="2000" dirty="0" err="1"/>
              <a:t>Óc</a:t>
            </a:r>
            <a:r>
              <a:rPr lang="en-US" sz="2000" dirty="0"/>
              <a:t> </a:t>
            </a:r>
            <a:r>
              <a:rPr lang="en-US" sz="2000" dirty="0" err="1"/>
              <a:t>Eo</a:t>
            </a:r>
            <a:r>
              <a:rPr lang="en-US" sz="2000" dirty="0"/>
              <a:t> – Gold jewelry, international trade connections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Room 8:</a:t>
            </a:r>
            <a:r>
              <a:rPr lang="en-US" sz="2000" dirty="0"/>
              <a:t> Cambodian sculpture – Angkor Wat, intricate bas-reliefs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vi-VN" sz="2000" b="1" dirty="0"/>
              <a:t>Rooms 13–16:</a:t>
            </a:r>
            <a:r>
              <a:rPr lang="vi-VN" sz="2000" dirty="0"/>
              <a:t> Dương Hà and Vương Hồng Sển collections, Asian ceramics, Xóm Cải mummy</a:t>
            </a:r>
            <a:endParaRPr lang="en-US" sz="2000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Rooms 17–18:</a:t>
            </a:r>
            <a:r>
              <a:rPr lang="en-US" sz="2000" dirty="0"/>
              <a:t> Cultures of Vietnam’s 54 ethnic groups, Asian Buddhist statues</a:t>
            </a:r>
          </a:p>
          <a:p>
            <a:pPr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</a:pPr>
            <a:endParaRPr lang="en-US" sz="2000" dirty="0" err="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CAB216-3EFC-C104-B00C-370E38A480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5767" y="874990"/>
            <a:ext cx="3596233" cy="598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8418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F05C8-ED35-B706-08F1-8A87FE892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016E258-1158-9E84-C021-A82140B0D1A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E95849D-253C-0F0D-2179-225A4204F0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F1EDD89-8190-AE2A-0E93-F400E22FCCF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E57F4AA-A797-E2B9-5EA9-171A57C05D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9412F-3C0C-2CB3-6E01-9183EC2648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vi-VN" dirty="0"/>
              <a:t>Tây Sơn Era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497486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B70D7-98A8-C265-CC5E-58AE9E987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AC5B663C-E8F3-7DD1-A0C7-8B3E00539E9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692DB2C1-905C-17B8-72EB-04AFFCFBA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6F42FEDF-F2F0-6600-17A3-3955B88DB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Historical Context Tây Sơn Uprising (1771)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EE026-F724-CAE7-C27A-CA9586949213}"/>
              </a:ext>
            </a:extLst>
          </p:cNvPr>
          <p:cNvSpPr txBox="1"/>
          <p:nvPr/>
        </p:nvSpPr>
        <p:spPr>
          <a:xfrm>
            <a:off x="431999" y="1013552"/>
            <a:ext cx="6420493" cy="57618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vi-VN" sz="2000" b="1" dirty="0"/>
              <a:t>Background:</a:t>
            </a:r>
            <a:endParaRPr lang="vi-V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Divided country: Lê - Trịnh (North), Nguyễn (South)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Peasants oppressed, widespread uprisings</a:t>
            </a:r>
          </a:p>
          <a:p>
            <a:r>
              <a:rPr lang="vi-VN" sz="2000" b="1" dirty="0"/>
              <a:t>The uprising:</a:t>
            </a:r>
            <a:endParaRPr lang="vi-V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Broke out in Quy Nhơn (1771), led by Nguyễn Nhạc, Nguyễn Huệ, Nguyễn Lữ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Supported by peasants &amp; ethnic minorities, grew into a mass movement</a:t>
            </a:r>
            <a:endParaRPr lang="en-US" sz="2000" dirty="0"/>
          </a:p>
          <a:p>
            <a:r>
              <a:rPr lang="en-US" sz="2000" b="1" dirty="0"/>
              <a:t>Meaning: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Represented the aspiration for unity &amp; social justice</a:t>
            </a:r>
            <a:endParaRPr lang="vi-V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78865-85A6-D6E0-0451-CF0EED1924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0634" y="1098000"/>
            <a:ext cx="4321366" cy="576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9864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2EF30-2A1A-0B8E-5415-C44162E62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CBB8314D-22B1-DB29-8409-61A2DC43B67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AC5B663C-E8F3-7DD1-A0C7-8B3E00539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C27A990-083C-4607-7D4F-6094C0A01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Military Achievements</a:t>
            </a:r>
            <a:br>
              <a:rPr lang="en-US" dirty="0"/>
            </a:br>
            <a:r>
              <a:rPr lang="en-US" dirty="0"/>
              <a:t>Defending Independence &amp; National Unification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B928B-D175-1BD9-F416-8C7158BBD046}"/>
              </a:ext>
            </a:extLst>
          </p:cNvPr>
          <p:cNvSpPr txBox="1"/>
          <p:nvPr/>
        </p:nvSpPr>
        <p:spPr>
          <a:xfrm>
            <a:off x="431999" y="2429757"/>
            <a:ext cx="7013553" cy="43278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000" b="1" dirty="0"/>
              <a:t>Major victories: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Overthrew Nguyễn lords (South), defeated Siamese army (1785, </a:t>
            </a:r>
            <a:r>
              <a:rPr lang="en-US" sz="2000" dirty="0" err="1"/>
              <a:t>Rạch</a:t>
            </a:r>
            <a:r>
              <a:rPr lang="en-US" sz="2000" dirty="0"/>
              <a:t> </a:t>
            </a:r>
            <a:r>
              <a:rPr lang="en-US" sz="2000" dirty="0" err="1"/>
              <a:t>Gầm</a:t>
            </a:r>
            <a:r>
              <a:rPr lang="en-US" sz="2000" dirty="0"/>
              <a:t> - </a:t>
            </a:r>
            <a:r>
              <a:rPr lang="en-US" sz="2000" dirty="0" err="1"/>
              <a:t>Xoài</a:t>
            </a:r>
            <a:r>
              <a:rPr lang="en-US" sz="2000" dirty="0"/>
              <a:t> </a:t>
            </a:r>
            <a:r>
              <a:rPr lang="en-US" sz="2000" dirty="0" err="1"/>
              <a:t>Mút</a:t>
            </a:r>
            <a:r>
              <a:rPr lang="en-US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Crushed Trịnh lords &amp; Lê dynasty (North)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Defeated Qing army (1789, Ngọc </a:t>
            </a:r>
            <a:r>
              <a:rPr lang="en-US" sz="2000" dirty="0" err="1"/>
              <a:t>Hồi</a:t>
            </a:r>
            <a:r>
              <a:rPr lang="en-US" sz="2000" dirty="0"/>
              <a:t> - </a:t>
            </a:r>
            <a:r>
              <a:rPr lang="en-US" sz="2000" dirty="0" err="1"/>
              <a:t>Đống</a:t>
            </a:r>
            <a:r>
              <a:rPr lang="en-US" sz="2000" dirty="0"/>
              <a:t> </a:t>
            </a:r>
            <a:r>
              <a:rPr lang="en-US" sz="2000" dirty="0" err="1"/>
              <a:t>Đa</a:t>
            </a:r>
            <a:r>
              <a:rPr lang="en-US" sz="2000" dirty="0"/>
              <a:t>) – legendary rapid victory</a:t>
            </a:r>
          </a:p>
          <a:p>
            <a:r>
              <a:rPr lang="en-US" sz="2000" b="1" dirty="0"/>
              <a:t>Meaning: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Unified the country after 150 years of division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Affirmed the principle “People as the foundation,” showcased Nguyễn Huệ’s brilliant strategies</a:t>
            </a:r>
            <a:endParaRPr lang="vi-VN" sz="2000" dirty="0"/>
          </a:p>
        </p:txBody>
      </p:sp>
      <p:pic>
        <p:nvPicPr>
          <p:cNvPr id="5124" name="Picture 4" descr="TV documentary show on Emperor Quang Trung released">
            <a:extLst>
              <a:ext uri="{FF2B5EF4-FFF2-40B4-BE49-F238E27FC236}">
                <a16:creationId xmlns:a16="http://schemas.microsoft.com/office/drawing/2014/main" id="{FB51FD37-D59F-565A-7F34-AA5E32DF5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552" y="2111552"/>
            <a:ext cx="4746448" cy="47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335877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66095-C5FD-8BF5-CC47-2CFC5E2EA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591ABED2-6CD8-5B89-7363-3697F3A249F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CBB8314D-22B1-DB29-8409-61A2DC43B6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C19B331B-4A80-90C3-E036-45B09D7C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Building the Dynasty &amp; Reforms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371F6F-B66E-F617-C16B-2E51C625F4CA}"/>
              </a:ext>
            </a:extLst>
          </p:cNvPr>
          <p:cNvSpPr txBox="1"/>
          <p:nvPr/>
        </p:nvSpPr>
        <p:spPr>
          <a:xfrm>
            <a:off x="431999" y="2429757"/>
            <a:ext cx="7013553" cy="43278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vi-VN" sz="2000" b="1" dirty="0"/>
              <a:t>Formation:</a:t>
            </a:r>
            <a:endParaRPr lang="vi-V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Nguyễn Nhạc founded the dynasty (1778, Quy Nhơn)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Nguyễn Huệ crowned Emperor Quang Trung (1788, Phú Xuân)</a:t>
            </a:r>
          </a:p>
          <a:p>
            <a:r>
              <a:rPr lang="vi-VN" sz="2000" b="1" dirty="0"/>
              <a:t>Progressive reforms:</a:t>
            </a:r>
            <a:endParaRPr lang="vi-V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b="1" dirty="0"/>
              <a:t>Economy:</a:t>
            </a:r>
            <a:r>
              <a:rPr lang="vi-VN" sz="2000" dirty="0"/>
              <a:t> Land redistribution, frontier development, reduced taxes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b="1" dirty="0"/>
              <a:t>Culture:</a:t>
            </a:r>
            <a:r>
              <a:rPr lang="vi-VN" sz="2000" dirty="0"/>
              <a:t> Promoted Chữ Nôm, built schools, preserved heritage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b="1" dirty="0"/>
              <a:t>Military &amp; diplomacy:</a:t>
            </a:r>
            <a:r>
              <a:rPr lang="vi-VN" sz="2000" dirty="0"/>
              <a:t> Built regular army, secured borders</a:t>
            </a:r>
          </a:p>
          <a:p>
            <a:r>
              <a:rPr lang="vi-VN" sz="2000" b="1" dirty="0"/>
              <a:t>Meaning:</a:t>
            </a:r>
            <a:r>
              <a:rPr lang="vi-VN" sz="2000" dirty="0"/>
              <a:t> 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dirty="0"/>
              <a:t>Economic recovery, cultural revival, modernization of the nation</a:t>
            </a:r>
          </a:p>
        </p:txBody>
      </p:sp>
      <p:pic>
        <p:nvPicPr>
          <p:cNvPr id="5124" name="Picture 4" descr="TV documentary show on Emperor Quang Trung released">
            <a:extLst>
              <a:ext uri="{FF2B5EF4-FFF2-40B4-BE49-F238E27FC236}">
                <a16:creationId xmlns:a16="http://schemas.microsoft.com/office/drawing/2014/main" id="{323E07A3-B4D6-2C90-4BBC-AAF4CBC5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552" y="2111552"/>
            <a:ext cx="4746448" cy="47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21527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D1779-36EE-FB02-E1F2-9A6482A6F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8A306739-1D88-09A0-4B0D-18C9EA7FA2B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591ABED2-6CD8-5B89-7363-3697F3A249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7072F98-237A-A186-B695-367A735A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Legacy of the Tây Sơn Era Indomitable National Spirit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02793F-B9FD-F5D5-2D31-9F384661B00B}"/>
              </a:ext>
            </a:extLst>
          </p:cNvPr>
          <p:cNvSpPr txBox="1"/>
          <p:nvPr/>
        </p:nvSpPr>
        <p:spPr>
          <a:xfrm>
            <a:off x="431999" y="2429757"/>
            <a:ext cx="7013553" cy="43278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000" b="1" dirty="0"/>
              <a:t>Culture: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Works like </a:t>
            </a:r>
            <a:r>
              <a:rPr lang="en-US" sz="2000" i="1" dirty="0" err="1"/>
              <a:t>Chiếu</a:t>
            </a:r>
            <a:r>
              <a:rPr lang="en-US" sz="2000" i="1" dirty="0"/>
              <a:t> </a:t>
            </a:r>
            <a:r>
              <a:rPr lang="en-US" sz="2000" i="1" dirty="0" err="1"/>
              <a:t>cầu</a:t>
            </a:r>
            <a:r>
              <a:rPr lang="en-US" sz="2000" i="1" dirty="0"/>
              <a:t> </a:t>
            </a:r>
            <a:r>
              <a:rPr lang="en-US" sz="2000" i="1" dirty="0" err="1"/>
              <a:t>hiền</a:t>
            </a:r>
            <a:r>
              <a:rPr lang="en-US" sz="2000" dirty="0"/>
              <a:t> (Edict Seeking the Talented) called for national talents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Victory festivals preserved heroic spirit</a:t>
            </a:r>
          </a:p>
          <a:p>
            <a:r>
              <a:rPr lang="en-US" sz="2000" b="1" dirty="0"/>
              <a:t>Influence: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Aroused national unity awareness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Inspired later struggles for independence</a:t>
            </a:r>
          </a:p>
        </p:txBody>
      </p:sp>
      <p:pic>
        <p:nvPicPr>
          <p:cNvPr id="5124" name="Picture 4" descr="TV documentary show on Emperor Quang Trung released">
            <a:extLst>
              <a:ext uri="{FF2B5EF4-FFF2-40B4-BE49-F238E27FC236}">
                <a16:creationId xmlns:a16="http://schemas.microsoft.com/office/drawing/2014/main" id="{FD68F18D-3D06-ED8C-28A2-C73AB913E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552" y="2111552"/>
            <a:ext cx="4746448" cy="47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60813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D18B968-C584-8DAD-AD19-51B0EF3222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1029739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7CEAA93-EF5B-6E0E-C86D-8320414DF7B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92" b="32292"/>
          <a:stretch>
            <a:fillRect/>
          </a:stretch>
        </p:blipFill>
        <p:spPr>
          <a:xfrm>
            <a:off x="0" y="1098000"/>
            <a:ext cx="12192000" cy="2626507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98375651-E10C-5AAF-C1F3-071260452E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2C5989-BC54-3BBD-8A51-0597FC8808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Conclusion The Meaning of the Museum Visit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06824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6FE0D-A489-9058-8730-70630DDE4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osing for a photo in front of a building&#10;&#10;AI-generated content may be incorrect.">
            <a:extLst>
              <a:ext uri="{FF2B5EF4-FFF2-40B4-BE49-F238E27FC236}">
                <a16:creationId xmlns:a16="http://schemas.microsoft.com/office/drawing/2014/main" id="{CECD2D44-3971-9990-2288-56EFD28AA1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630" r="1" b="1"/>
          <a:stretch>
            <a:fillRect/>
          </a:stretch>
        </p:blipFill>
        <p:spPr>
          <a:xfrm>
            <a:off x="5794921" y="1098000"/>
            <a:ext cx="6096000" cy="5760000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680292-0737-2F94-B206-F9917C96F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0"/>
            <a:ext cx="9720000" cy="10980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Conclusion The Meaning of the Museum Visit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58E83B-AF7D-DE62-D190-FE8E4EF71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99" y="1077368"/>
            <a:ext cx="5116762" cy="578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26566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818451F-DE2B-B8D1-E7DA-DF54F2094E8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92" b="32292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3DC8AC8-3EE6-0346-C3D1-617A95A52B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4A268C-5455-5620-C433-3CCEA88828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 dirty="0"/>
              <a:t>Young Professionals </a:t>
            </a:r>
            <a:r>
              <a:rPr lang="en-US" dirty="0"/>
              <a:t>Program</a:t>
            </a:r>
            <a:r>
              <a:rPr lang="vi-VN" dirty="0"/>
              <a:t> 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557092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FD34C-153C-9DF8-0A48-67AEB983B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CD65D04-C829-4910-4368-6EBCC8D82FA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8B9DD33-384F-3975-A15D-F085BC04C01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FC9B3D5-80B0-2D81-ED16-26F7827526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F7752-97EE-BEB4-6B50-1A3D1CBA9E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Questions &amp; Discussion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77615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BBE1C08-AA88-72BB-AF71-C57753F3F38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22188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BBE1C08-AA88-72BB-AF71-C57753F3F3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B458723-F8F0-9DEE-EB70-04F588D700D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/>
          <a:srcRect t="26389" b="26389"/>
          <a:stretch/>
        </p:blipFill>
        <p:spPr>
          <a:xfrm>
            <a:off x="3176" y="933907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02ED5A7-572B-82DF-E867-D87AF7CFD7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A50645-4898-AAC6-F648-5D00E1663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Visit to Ho Chi Minh City History Museum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8571328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 building with a tower&#10;&#10;AI-generated content may be incorrect.">
            <a:extLst>
              <a:ext uri="{FF2B5EF4-FFF2-40B4-BE49-F238E27FC236}">
                <a16:creationId xmlns:a16="http://schemas.microsoft.com/office/drawing/2014/main" id="{00362D60-AA5D-6838-A62E-8649D1692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6" r="42855"/>
          <a:stretch>
            <a:fillRect/>
          </a:stretch>
        </p:blipFill>
        <p:spPr bwMode="auto">
          <a:xfrm>
            <a:off x="6096000" y="1098000"/>
            <a:ext cx="6096000" cy="5760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B4DB665-89F5-6130-2D25-BE1257240882}"/>
              </a:ext>
            </a:extLst>
          </p:cNvPr>
          <p:cNvSpPr>
            <a:spLocks noGrp="1" noChangeArrowheads="1"/>
          </p:cNvSpPr>
          <p:nvPr>
            <p:ph type="body" sz="quarter" idx="16"/>
          </p:nvPr>
        </p:nvSpPr>
        <p:spPr bwMode="auto">
          <a:xfrm>
            <a:off x="432000" y="1530000"/>
            <a:ext cx="5232000" cy="48960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Introduction &amp; Purpose of the Visit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Museum Overview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Vietnamese History – Key Highlights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Ethnic &amp; Asian Cultures – Overview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Tây Sơn Era – Historical Context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Tây Sơn Military Achievements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Tây Sơn Dynasty &amp; Reforms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Legacy of the Tây Sơn Era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Conclusion – Reflections from the Visit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Q&amp;A and Discussion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2823D42-BBCC-FF67-3367-1A97BAB84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0"/>
            <a:ext cx="9720000" cy="1098000"/>
          </a:xfrm>
        </p:spPr>
        <p:txBody>
          <a:bodyPr wrap="square" anchor="ctr">
            <a:normAutofit/>
          </a:bodyPr>
          <a:lstStyle/>
          <a:p>
            <a:r>
              <a:rPr lang="en-GB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85981048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9B0D693-42D5-3C0F-5ED4-40522D2C121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7742895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F648B22-9BC3-A38D-EECF-81EDB4845C6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1F6CD6B-1F52-35AC-8E87-6337B4A107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CCE0C7-F39C-A9B7-EFD4-CECED4307F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Museum Visit: Exploring the Tây Sơn Era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8995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30906D8A-F198-F5DC-3B3C-447BDC4927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0906D8A-F198-F5DC-3B3C-447BDC492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6372FF-2D39-5EAA-C159-D2E40B7469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Main content: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A0547F-326C-9AA2-A1BD-CAA901FF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Museum Visit: Exploring the Tây Sơn Era</a:t>
            </a:r>
            <a:endParaRPr lang="en-GB" dirty="0"/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E9FD3DB8-1B6D-7C57-C341-7AF06DE5CAA6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431997" y="2295978"/>
            <a:ext cx="5043251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 journey through Vietnamese history from prehistoric times to the Nguyễn dynasty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Focus on the Tây Sơn period (Room 10) – a heroic era of national unification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Brief introduction to other historical periods and cultures</a:t>
            </a:r>
          </a:p>
        </p:txBody>
      </p:sp>
      <p:pic>
        <p:nvPicPr>
          <p:cNvPr id="2057" name="Picture 9">
            <a:extLst>
              <a:ext uri="{FF2B5EF4-FFF2-40B4-BE49-F238E27FC236}">
                <a16:creationId xmlns:a16="http://schemas.microsoft.com/office/drawing/2014/main" id="{2F079E66-109D-0999-AFB5-D76944D99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761" y="2258514"/>
            <a:ext cx="6523463" cy="2340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1602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076A3-EF60-EC86-A081-D403A487C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29B02AD-522F-3714-F4E0-CC05CFBF249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5B7D81E-466F-3313-679E-3FB3E1D2E9C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47C6F22-1ADC-7083-8DA9-F62581A68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7F5C5-2884-7E6D-FE1A-2B17A02790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Museum Overview</a:t>
            </a:r>
            <a:br>
              <a:rPr lang="en-US" dirty="0"/>
            </a:br>
            <a:r>
              <a:rPr lang="en-US" dirty="0"/>
              <a:t>Ho Chi Minh City History Museum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89979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 hidden="1">
            <a:extLst>
              <a:ext uri="{FF2B5EF4-FFF2-40B4-BE49-F238E27FC236}">
                <a16:creationId xmlns:a16="http://schemas.microsoft.com/office/drawing/2014/main" id="{D0AF681D-F877-73DC-BA12-1EFA05A3A14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1" name="Object 10" hidden="1">
                        <a:extLst>
                          <a:ext uri="{FF2B5EF4-FFF2-40B4-BE49-F238E27FC236}">
                            <a16:creationId xmlns:a16="http://schemas.microsoft.com/office/drawing/2014/main" id="{D0AF681D-F877-73DC-BA12-1EFA05A3A1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C9E6D4-637A-F87C-5E9B-6A0C347CEE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998" y="2157413"/>
            <a:ext cx="5991104" cy="89802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From prehistoric times (500,000 years ago) to the August Revolution (1945)</a:t>
            </a:r>
            <a:endParaRPr lang="en-GB" sz="20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1057B-64E8-E2AB-32A5-CFA84B4C95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998" y="1530000"/>
            <a:ext cx="5991104" cy="488372"/>
          </a:xfrm>
        </p:spPr>
        <p:txBody>
          <a:bodyPr/>
          <a:lstStyle/>
          <a:p>
            <a:r>
              <a:rPr lang="en-US" dirty="0"/>
              <a:t>Part 1: Vietnamese History(Rooms 1–12)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1F384B-D49C-4533-44A1-7A5A7DA79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Museum Overview</a:t>
            </a:r>
            <a:endParaRPr lang="en-GB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EE09383-C268-0762-BE11-950A8EB29CD8}"/>
              </a:ext>
            </a:extLst>
          </p:cNvPr>
          <p:cNvSpPr txBox="1">
            <a:spLocks/>
          </p:cNvSpPr>
          <p:nvPr/>
        </p:nvSpPr>
        <p:spPr>
          <a:xfrm>
            <a:off x="431998" y="3794069"/>
            <a:ext cx="7273732" cy="103539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tx1"/>
              </a:buClr>
            </a:pPr>
            <a:r>
              <a:rPr lang="fr-FR" sz="2000" dirty="0"/>
              <a:t>Champa, </a:t>
            </a:r>
            <a:r>
              <a:rPr lang="fr-FR" sz="2000" dirty="0" err="1"/>
              <a:t>Óc</a:t>
            </a:r>
            <a:r>
              <a:rPr lang="fr-FR" sz="2000" dirty="0"/>
              <a:t> Eo, </a:t>
            </a:r>
            <a:r>
              <a:rPr lang="fr-FR" sz="2000" dirty="0" err="1"/>
              <a:t>Cambodian</a:t>
            </a:r>
            <a:r>
              <a:rPr lang="fr-FR" sz="2000" dirty="0"/>
              <a:t> sculpture, </a:t>
            </a:r>
            <a:r>
              <a:rPr lang="fr-FR" sz="2000" dirty="0" err="1"/>
              <a:t>ceramics</a:t>
            </a:r>
            <a:r>
              <a:rPr lang="fr-FR" sz="2000" dirty="0"/>
              <a:t>, </a:t>
            </a:r>
            <a:r>
              <a:rPr lang="fr-FR" sz="2000" dirty="0" err="1"/>
              <a:t>mummies</a:t>
            </a:r>
            <a:r>
              <a:rPr lang="fr-FR" sz="2000" dirty="0"/>
              <a:t>, antique collections</a:t>
            </a:r>
            <a:endParaRPr lang="en-GB" sz="2000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CA75D71C-EB23-68FE-171F-34D4F073195D}"/>
              </a:ext>
            </a:extLst>
          </p:cNvPr>
          <p:cNvSpPr txBox="1">
            <a:spLocks/>
          </p:cNvSpPr>
          <p:nvPr/>
        </p:nvSpPr>
        <p:spPr>
          <a:xfrm>
            <a:off x="431998" y="3194475"/>
            <a:ext cx="7273732" cy="59959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Part 2: Southern &amp; Asian Cultures (Rooms 6–8, 13–18)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633062E-5726-A9B5-25EC-E56BE15E1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179" y="914400"/>
            <a:ext cx="4245821" cy="59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07126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7A76B-F36B-7295-B266-6809828C7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BA14C917-DFC5-849B-DD19-FED02F54DD9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C29B02AD-522F-3714-F4E0-CC05CFBF24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9569C74-5B39-8B46-FDD8-4EADCD4703A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FA361243-1ED4-4FBE-F9E0-3A12A735AA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Intern Huy Phan  |  </a:t>
            </a:r>
            <a:r>
              <a:rPr lang="en-US" dirty="0"/>
              <a:t>2025</a:t>
            </a:r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28B82-5F55-977D-60FB-9F52F0F965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Vietnamese History – Overview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8034856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bv template EN">
  <a:themeElements>
    <a:clrScheme name="Custom 418">
      <a:dk1>
        <a:srgbClr val="333333"/>
      </a:dk1>
      <a:lt1>
        <a:srgbClr val="FFFFFF"/>
      </a:lt1>
      <a:dk2>
        <a:srgbClr val="CC071E"/>
      </a:dk2>
      <a:lt2>
        <a:srgbClr val="707173"/>
      </a:lt2>
      <a:accent1>
        <a:srgbClr val="707173"/>
      </a:accent1>
      <a:accent2>
        <a:srgbClr val="9C9E9F"/>
      </a:accent2>
      <a:accent3>
        <a:srgbClr val="B1B2B4"/>
      </a:accent3>
      <a:accent4>
        <a:srgbClr val="C6C7C8"/>
      </a:accent4>
      <a:accent5>
        <a:srgbClr val="D9DADB"/>
      </a:accent5>
      <a:accent6>
        <a:srgbClr val="ECECED"/>
      </a:accent6>
      <a:hlink>
        <a:srgbClr val="333333"/>
      </a:hlink>
      <a:folHlink>
        <a:srgbClr val="333333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l" rtl="0">
          <a:spcAft>
            <a:spcPts val="600"/>
          </a:spcAft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t" anchorCtr="0">
        <a:noAutofit/>
      </a:bodyPr>
      <a:lstStyle>
        <a:defPPr marL="285750" indent="-285750" algn="l" rtl="0">
          <a:lnSpc>
            <a:spcPct val="120000"/>
          </a:lnSpc>
          <a:spcAft>
            <a:spcPts val="600"/>
          </a:spcAft>
          <a:buClr>
            <a:schemeClr val="tx1"/>
          </a:buClr>
          <a:buFont typeface="Arial" panose="020B0604020202020204" pitchFamily="34" charset="0"/>
          <a:buChar char="•"/>
          <a:defRPr dirty="0" err="1" smtClean="0"/>
        </a:defPPr>
      </a:lstStyle>
    </a:txDef>
  </a:objectDefaults>
  <a:extraClrSchemeLst/>
  <a:custClrLst>
    <a:custClr name="Custom Color 1">
      <a:srgbClr val="005194"/>
    </a:custClr>
    <a:custClr name="Custom Color 2">
      <a:srgbClr val="3374A9"/>
    </a:custClr>
    <a:custClr name="Custom Color 3">
      <a:srgbClr val="6697BF"/>
    </a:custClr>
    <a:custClr name="Custom Color 4">
      <a:srgbClr val="99B9D4"/>
    </a:custClr>
    <a:custClr name="BLANK">
      <a:srgbClr val="FFFFFF"/>
    </a:custClr>
    <a:custClr name="BLANK">
      <a:srgbClr val="FFFFFF"/>
    </a:custClr>
    <a:custClr name="Custom Color 7">
      <a:srgbClr val="F39800"/>
    </a:custClr>
    <a:custClr name="Custom Color 8">
      <a:srgbClr val="F5AD33"/>
    </a:custClr>
    <a:custClr name="Custom Color 9">
      <a:srgbClr val="F8C166"/>
    </a:custClr>
    <a:custClr name="Custom Color 10">
      <a:srgbClr val="FAD699"/>
    </a:custClr>
    <a:custClr name="Custom Color 11">
      <a:srgbClr val="005D39"/>
    </a:custClr>
    <a:custClr name="Custom Color 12">
      <a:srgbClr val="337D61"/>
    </a:custClr>
    <a:custClr name="Custom Color 13">
      <a:srgbClr val="669E88"/>
    </a:custClr>
    <a:custClr name="Custom Color 14">
      <a:srgbClr val="99BEB0"/>
    </a:custClr>
    <a:custClr name="BLANK">
      <a:srgbClr val="FFFFFF"/>
    </a:custClr>
    <a:custClr name="BLANK">
      <a:srgbClr val="FFFFFF"/>
    </a:custClr>
    <a:custClr name="Custom Color 17">
      <a:srgbClr val="5C154F"/>
    </a:custClr>
    <a:custClr name="Custom Color 18">
      <a:srgbClr val="7D4472"/>
    </a:custClr>
    <a:custClr name="Custom Color 19">
      <a:srgbClr val="9D7395"/>
    </a:custClr>
    <a:custClr name="Custom Color 20">
      <a:srgbClr val="BEA1B9"/>
    </a:custClr>
  </a:custClrLst>
  <a:extLst>
    <a:ext uri="{05A4C25C-085E-4340-85A3-A5531E510DB2}">
      <thm15:themeFamily xmlns:thm15="http://schemas.microsoft.com/office/thememl/2012/main" name="bbv Template EN.potx" id="{62510A1F-2EA7-4EA2-AAB4-F1C7937D1124}" vid="{EAF1E2DA-C1F8-46A6-B21C-C2C8E7E0A1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ECA5C03B5B3648A59C327F9B592BCA" ma:contentTypeVersion="18" ma:contentTypeDescription="Create a new document." ma:contentTypeScope="" ma:versionID="6c18a499376fe99d18d064f593f17266">
  <xsd:schema xmlns:xsd="http://www.w3.org/2001/XMLSchema" xmlns:xs="http://www.w3.org/2001/XMLSchema" xmlns:p="http://schemas.microsoft.com/office/2006/metadata/properties" xmlns:ns2="ab110e31-9a28-463c-b599-9105678ef09e" xmlns:ns3="b416dfb7-f3da-461d-9305-4b76a01efcc1" targetNamespace="http://schemas.microsoft.com/office/2006/metadata/properties" ma:root="true" ma:fieldsID="c0ea90f0bc4730787fb2734bd82545d6" ns2:_="" ns3:_="">
    <xsd:import namespace="ab110e31-9a28-463c-b599-9105678ef09e"/>
    <xsd:import namespace="b416dfb7-f3da-461d-9305-4b76a01efc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110e31-9a28-463c-b599-9105678ef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ac9124cb-9502-46c0-8e39-0e7eaae6555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16dfb7-f3da-461d-9305-4b76a01efcc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b86b37b-a08c-44d0-9ed8-25de7933685a}" ma:internalName="TaxCatchAll" ma:showField="CatchAllData" ma:web="b416dfb7-f3da-461d-9305-4b76a01efcc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C702D9-9E55-4D09-9269-3B464CFDB0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110e31-9a28-463c-b599-9105678ef09e"/>
    <ds:schemaRef ds:uri="b416dfb7-f3da-461d-9305-4b76a01efc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CB484D-016C-43DE-886B-249507DD65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bbv template EN</Template>
  <TotalTime>169</TotalTime>
  <Words>738</Words>
  <Application>Microsoft Office PowerPoint</Application>
  <PresentationFormat>Widescreen</PresentationFormat>
  <Paragraphs>108</Paragraphs>
  <Slides>20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bbv template EN</vt:lpstr>
      <vt:lpstr>think-cell Slide</vt:lpstr>
      <vt:lpstr>PowerPoint Presentation</vt:lpstr>
      <vt:lpstr>Young Professionals Program 4</vt:lpstr>
      <vt:lpstr>Visit to Ho Chi Minh City History Museum</vt:lpstr>
      <vt:lpstr>Agenda</vt:lpstr>
      <vt:lpstr>Museum Visit: Exploring the Tây Sơn Era</vt:lpstr>
      <vt:lpstr>Museum Visit: Exploring the Tây Sơn Era</vt:lpstr>
      <vt:lpstr>Museum Overview Ho Chi Minh City History Museum</vt:lpstr>
      <vt:lpstr>Museum Overview</vt:lpstr>
      <vt:lpstr>Vietnamese History – Overview</vt:lpstr>
      <vt:lpstr>Vietnamese History</vt:lpstr>
      <vt:lpstr>Ethnic &amp; Asian Cultures – Overview</vt:lpstr>
      <vt:lpstr>Ethnic &amp; Asian Cultures – Overview</vt:lpstr>
      <vt:lpstr>Tây Sơn Era</vt:lpstr>
      <vt:lpstr>Historical Context Tây Sơn Uprising (1771)</vt:lpstr>
      <vt:lpstr>Military Achievements Defending Independence &amp; National Unification</vt:lpstr>
      <vt:lpstr>Building the Dynasty &amp; Reforms</vt:lpstr>
      <vt:lpstr>Legacy of the Tây Sơn Era Indomitable National Spirit</vt:lpstr>
      <vt:lpstr>Conclusion The Meaning of the Museum Visit</vt:lpstr>
      <vt:lpstr>Conclusion The Meaning of the Museum Visit</vt:lpstr>
      <vt:lpstr>Questions &amp;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Dao Trong Vo</dc:creator>
  <cp:lastModifiedBy>Huy Phan</cp:lastModifiedBy>
  <cp:revision>8</cp:revision>
  <dcterms:created xsi:type="dcterms:W3CDTF">2025-07-10T03:51:23Z</dcterms:created>
  <dcterms:modified xsi:type="dcterms:W3CDTF">2025-08-24T07:44:49Z</dcterms:modified>
</cp:coreProperties>
</file>

<file path=docProps/thumbnail.jpeg>
</file>